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68" r:id="rId4"/>
    <p:sldId id="258" r:id="rId5"/>
    <p:sldId id="271" r:id="rId6"/>
    <p:sldId id="283" r:id="rId7"/>
    <p:sldId id="281" r:id="rId8"/>
    <p:sldId id="284" r:id="rId9"/>
    <p:sldId id="259" r:id="rId10"/>
    <p:sldId id="274" r:id="rId11"/>
    <p:sldId id="276" r:id="rId12"/>
    <p:sldId id="285" r:id="rId13"/>
    <p:sldId id="286" r:id="rId14"/>
    <p:sldId id="277" r:id="rId15"/>
    <p:sldId id="293" r:id="rId16"/>
    <p:sldId id="278" r:id="rId17"/>
    <p:sldId id="294" r:id="rId18"/>
    <p:sldId id="289" r:id="rId19"/>
    <p:sldId id="290" r:id="rId20"/>
    <p:sldId id="280" r:id="rId21"/>
    <p:sldId id="288" r:id="rId22"/>
    <p:sldId id="291" r:id="rId23"/>
    <p:sldId id="292" r:id="rId24"/>
    <p:sldId id="261" r:id="rId25"/>
    <p:sldId id="262" r:id="rId26"/>
    <p:sldId id="269" r:id="rId27"/>
    <p:sldId id="263" r:id="rId28"/>
    <p:sldId id="264" r:id="rId29"/>
    <p:sldId id="266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03" autoAdjust="0"/>
    <p:restoredTop sz="94710" autoAdjust="0"/>
  </p:normalViewPr>
  <p:slideViewPr>
    <p:cSldViewPr>
      <p:cViewPr>
        <p:scale>
          <a:sx n="90" d="100"/>
          <a:sy n="90" d="100"/>
        </p:scale>
        <p:origin x="-8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D7696-5BF1-4EEA-B5DC-9698B885338F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0BF50-4139-462E-AAD5-4CB112DBE6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0BF50-4139-462E-AAD5-4CB112DBE63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0BF50-4139-462E-AAD5-4CB112DBE63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539FABD-1F2E-4FD5-9A6E-E0FB5B480B61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E717356-6503-4FD3-927D-704A338AD5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00108"/>
            <a:ext cx="8424936" cy="4949172"/>
          </a:xfrm>
        </p:spPr>
        <p:txBody>
          <a:bodyPr>
            <a:normAutofit/>
          </a:bodyPr>
          <a:lstStyle/>
          <a:p>
            <a:pPr lvl="1"/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аттестационных материалов педагогических работников, подлежащих аттестации на квалификационные категории, требования к предоставлению аттестационных материалов в аттестационном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1"/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 аттестации</a:t>
            </a:r>
            <a:endParaRPr lang="ru-RU" sz="1800" dirty="0"/>
          </a:p>
        </p:txBody>
      </p:sp>
      <p:pic>
        <p:nvPicPr>
          <p:cNvPr id="4" name="Рисунок 3" descr="http://ipktuva.ru/sites/default/files/styles/medium/public/default_images/defaultimg.jpg?itok=BgT6C50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324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35322" cy="631162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 критериями внутренней  оценки качества профессиональной деятельности: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образовательной деятельности педагогического работника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№2: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Оценивание по показателю 2 осуществляется путем определения баллов. Максимальный балл – 10 баллов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Подтверждающий  документ: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Справка от заместителя директора по УВР с печатью по итогам мониторинга системы образования.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19" y="2000240"/>
          <a:ext cx="8572561" cy="2571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601"/>
                <a:gridCol w="1639968"/>
                <a:gridCol w="1118160"/>
                <a:gridCol w="1730777"/>
                <a:gridCol w="2220055"/>
              </a:tblGrid>
              <a:tr h="6763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32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035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Результаты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освоения обучающимися образовательных программ по итогам мониторинга системы образования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6035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ниже 40%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32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035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40-66%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32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035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67-100%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56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0350" algn="l"/>
                        </a:tabLs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2. </a:t>
            </a:r>
            <a:r>
              <a:rPr lang="ru-RU" sz="1400" b="1" dirty="0" smtClean="0"/>
              <a:t>Продуктивность деятельности педагогического работника по развитию обучающихся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1: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Оценивание по показателю  1 осуществляется путем определения баллов. Максимальный балл - 20 баллов.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Подтверждающий  документ: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равка  от заместителя  директора  по УВР, подтверждающая, что данным педагогам подготовлены обучающихся во Всероссийской олимпиаде профессионального мастерства по специальностям СПО и сканированные награды обучающихся.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857229"/>
          <a:ext cx="8643998" cy="428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72"/>
                <a:gridCol w="2145337"/>
                <a:gridCol w="587220"/>
                <a:gridCol w="2126444"/>
                <a:gridCol w="2197325"/>
              </a:tblGrid>
              <a:tr h="618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участия обучающихся во Всероссийской олимпиаде профессионального мастерства обучающихся по специальностям СПО.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 место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более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2. </a:t>
            </a:r>
            <a:r>
              <a:rPr lang="ru-RU" sz="1400" b="1" dirty="0" smtClean="0"/>
              <a:t>Продуктивность деятельности педагогического работника по развитию обучающихся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2: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Оценивание по показателю  2 осуществляется путем определения баллов. Максимальный балл - 20 баллов.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Подтверждающий  документ: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 от заместителя  директора  по УВР, подтверждающая, что данным педагогам подготовлены обучающихся  по олимпиадам, проводимой МОН РТ. Сканированные приказы   и  награды  обучающихся.</a:t>
            </a: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857229"/>
          <a:ext cx="8643998" cy="428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72"/>
                <a:gridCol w="2145337"/>
                <a:gridCol w="587220"/>
                <a:gridCol w="2126444"/>
                <a:gridCol w="2197325"/>
              </a:tblGrid>
              <a:tr h="618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предметной олимпиады, проводимой МОН РТ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(для преподавателей общеобразовательных дисциплин)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 место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более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2.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Продуктивность деятельности педагогического работника по развитию обучающихся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3: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Оценивание по показателю  3 осуществляется путем определения баллов. Максимальный балл - 20 баллов.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Подтверждающий 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документ: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Сканированные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приказы об участии обучающихся и их  награды.</a:t>
            </a:r>
          </a:p>
          <a:p>
            <a:pPr algn="just">
              <a:buNone/>
            </a:pPr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785794"/>
          <a:ext cx="8715436" cy="421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92"/>
                <a:gridCol w="2163068"/>
                <a:gridCol w="592074"/>
                <a:gridCol w="2144017"/>
                <a:gridCol w="2215485"/>
              </a:tblGrid>
              <a:tr h="553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участия в конкурсах, фестивалях,  в чемпионате  профессионального мастерства по стандартам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WorldSkillsRussia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 место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чел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более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Победители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60648"/>
            <a:ext cx="85725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1-5.Совершенствование методов обучения и воспитания через проведение  открытых уроков/занятий на МО муниципального уровня (экспертный лист оценивания, протокол посещения первого  по четвертого  открытого урока от МО муниципального уровня)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показателю: с 1 по 5 осуществляется путем определения баллов. Максимальный балл  в каждом показателе -20 баллов.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документы: 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сканированные экспертные листы и протоколы посещения открытого урока.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Обращаем внимание на то, что в открытых уроках должны присутствовать не менее 3 экспертов. Должна быть подпись в экспертных  листах  руководителя КМО (ГМО) и членов КМО (ГМО).</a:t>
            </a:r>
          </a:p>
          <a:p>
            <a:pPr lvl="0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567794"/>
          <a:ext cx="8572560" cy="293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000264"/>
                <a:gridCol w="536080"/>
                <a:gridCol w="2196276"/>
                <a:gridCol w="2125428"/>
              </a:tblGrid>
              <a:tr h="463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2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Совершенствование методов обучения и воспитания через проведение  открытых уроков/занятий на МО муниципального уровня (экспертный лист оценивания, протокол посещения с первого  по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пятого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открытого урока от МО муниципального уровня)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Неудовлетворительный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Удовлетворительный уровень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Хороший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14313"/>
          <a:ext cx="8715375" cy="60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69"/>
                <a:gridCol w="1285884"/>
                <a:gridCol w="1428760"/>
                <a:gridCol w="685787"/>
                <a:gridCol w="1743075"/>
              </a:tblGrid>
              <a:tr h="1000128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6.Участие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педагогического работника в профессиональных конкурсах </a:t>
                      </a:r>
                      <a:r>
                        <a:rPr lang="ru-RU" sz="1400" i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(призовые места)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ОУ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Итоговый балл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012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Оценивание по критерию 6 осуществляется путем определения баллов. Максимальный балл - 20 баллов.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pPr lvl="0"/>
            <a:r>
              <a:rPr lang="ru-RU" sz="1400" dirty="0" smtClean="0"/>
              <a:t>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Оценивание по показателю 6 осуществляется путем  суммирования  баллов. Максимальный балл- 20 баллов.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документы: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Отсканированные грамоты и дипломы (1,2,3 места) и приказ или выписка из приказа по итогам конкурсов  заверенный   подписью и печатью.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1" y="1500174"/>
          <a:ext cx="8572562" cy="468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000263"/>
                <a:gridCol w="428628"/>
                <a:gridCol w="2249991"/>
                <a:gridCol w="2179168"/>
              </a:tblGrid>
              <a:tr h="480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7.Участие в разработке и реализации проектов и программ в области образования; в разработке новых программ по учебным дисциплинам, профессиональным модулям и т.д.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ОО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85750"/>
          <a:ext cx="8715375" cy="621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55"/>
                <a:gridCol w="1857388"/>
                <a:gridCol w="1357322"/>
                <a:gridCol w="1143008"/>
                <a:gridCol w="1000102"/>
              </a:tblGrid>
              <a:tr h="565008">
                <a:tc row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Экспертная деятельность 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(работа в комиссиях в качестве, жюри, эксперта, аттестации педагогических работников)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Муниципальный уровень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Председатель экспертной комиссии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 уровень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Председатель экспертной комиссии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  уровень 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Эксперт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Председатель экспертной комиссии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5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Итоговый балл</a:t>
                      </a: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0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Оценивание по критерию 8 осуществляется путем определения баллов. Максимальный балл - 20 баллов.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9.</a:t>
            </a:r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Обобщение и распространение педагогического опыта в рамках курсов повышения квалификации: открытые уроки, мастер-классы, внеклассные мероприятия).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Оценивание по показателю 9  осуществляется  путем  определение баллов. Максимальный  балл-20 баллов.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или сертификат о проведении открытого занятия  или мастер-класса, внеклассные мероприятия. Программа проведения  курса (ФИО и тема педагога должна быть указана в программе). Справка –подтверждение  о том что действительно провели </a:t>
            </a: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рамках курсов повышения квалификации: открытые уроки, мастер-классы, внеклассные мероприятия.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19" y="1285865"/>
          <a:ext cx="8643998" cy="329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1"/>
                <a:gridCol w="2391984"/>
                <a:gridCol w="576265"/>
                <a:gridCol w="1818096"/>
                <a:gridCol w="2071702"/>
              </a:tblGrid>
              <a:tr h="638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09">
                <a:tc rowSpan="7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 и распространение педагогического опыта в рамках курсов повышения квалификации: открытые уроки, мастер-классы, внеклассные мероприятия).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уровень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10.  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Выступление  на научно-практических  конференций, педагогических  чтениях, фестивалях.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Оценивание по показателю 10  осуществляется  путем  определение баллов. Максимальный  балл-20 баллов.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</a:t>
            </a: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Отсканированный приказ и сертификат  с темой выступление лекции, доклада. Справка – подтверждение  о чтении лекции или доклада с темой выступления. Отсканированная программа  проведения (ФИО педагога с темой).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19" y="1285865"/>
          <a:ext cx="8643998" cy="3271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1"/>
                <a:gridCol w="2391984"/>
                <a:gridCol w="465536"/>
                <a:gridCol w="1928825"/>
                <a:gridCol w="2071702"/>
              </a:tblGrid>
              <a:tr h="6429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65">
                <a:tc rowSpan="7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 на научно-практических  конференций, педагогических  чтениях, фестивалях.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уровень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мероприятия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уровень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мероприятия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3-4 мероприятия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на современном этапе находится в прямой зависимости от профессионального уровня педагогических кадров. </a:t>
            </a:r>
          </a:p>
          <a:p>
            <a:pPr algn="ctr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требования к педагогическим работникам не ограничиваются стажем работы и дипломом об образовании. Педагог должен быть профессионалом своего дела, мыслящим, способным к анализу и к творческой переработке 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25549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06760" cy="6454500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Профессиональный рост педагога (повышение квалификации по профилю педагогической деятельности)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 11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осуществляется путем определения баллов. Максимальный балл- 20 баллов.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Сканированные  удостоверения.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показателей  выставляется средний  балл  3 разделе.</a:t>
            </a:r>
          </a:p>
          <a:p>
            <a:pPr lvl="0">
              <a:buNone/>
            </a:pPr>
            <a:r>
              <a:rPr lang="ru-RU" sz="1800" b="1" dirty="0" smtClean="0"/>
              <a:t>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1" y="1428735"/>
          <a:ext cx="8572558" cy="207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1785950"/>
                <a:gridCol w="498310"/>
                <a:gridCol w="2108868"/>
                <a:gridCol w="2179167"/>
              </a:tblGrid>
              <a:tr h="528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28">
                <a:tc rowSpan="4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Профессиональный рост педагога (повышение квалификации по профилю педагогической деятельности)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108 до 144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145 до 199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200 до 260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Итоговый балл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429396"/>
          </a:xfrm>
        </p:spPr>
        <p:txBody>
          <a:bodyPr>
            <a:norm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личного вклада педагогического работника в повышение качества образования.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Педагогическое  наставничество.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Оценивание по показателю: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Оценивание по показателю 8  осуществляется  путем  определение баллов. Максимальный  балл-20 баллов.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Подтверждающие  документы: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о наставничестве. План работы   с молодым  педагогом (в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межжаттестационный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период). Отчет работы  с молодым педагогом заверенный подписью и печатью  СПО.   Достижение молодого педагога (грамоты и дипломы в конкурсах и мероприятиях).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показателей  выставляется средний  балл  3 разделе.</a:t>
            </a:r>
          </a:p>
          <a:p>
            <a:pPr lvl="0">
              <a:buNone/>
            </a:pPr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Итоговый  балл  в оценочном листе  выставляется после суммирования  баллов  по  всем  критериям! </a:t>
            </a: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268736"/>
          <a:ext cx="864399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31"/>
                <a:gridCol w="1800833"/>
                <a:gridCol w="502460"/>
                <a:gridCol w="2126443"/>
                <a:gridCol w="2197330"/>
              </a:tblGrid>
              <a:tr h="443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5">
                <a:tc rowSpan="5">
                  <a:txBody>
                    <a:bodyPr/>
                    <a:lstStyle/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Педагогическое  наставничество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ведется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Ведется  эпизодически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Ведется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системно, имеются хорошие результаты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эффективные  формы, имеются высокие результаты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8" y="285728"/>
          <a:ext cx="8644000" cy="514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8"/>
                <a:gridCol w="1214446"/>
                <a:gridCol w="928694"/>
                <a:gridCol w="1057282"/>
                <a:gridCol w="1728800"/>
              </a:tblGrid>
              <a:tr h="1028707">
                <a:tc rowSpan="4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Участие в работе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методических объединений педагогических работников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Уровень ОО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Муниципальный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Региональный 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Итоговый балл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707">
                <a:tc gridSpan="5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Оценивание по критерию 9 осуществляется путем определения баллов. Максимальный балл - 20 баллов.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14313"/>
          <a:ext cx="8715375" cy="678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497"/>
                <a:gridCol w="1143008"/>
                <a:gridCol w="1000132"/>
                <a:gridCol w="1357322"/>
                <a:gridCol w="1214416"/>
              </a:tblGrid>
              <a:tr h="707743">
                <a:tc row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10.Награды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, поощрения органов управления образованием, общероссийского профсоюза образования, свидетельствующие о личном вкладе в повышение качества образования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(муниципального и регионального уровня – за 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межаттестационный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период, федерального уровня – за период педагогической деятельности)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Муниципальный уровень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Благодарность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Грамота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Республики Тыва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Грамота, благодарность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Медаль, нагрудный знак, звание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Российской Федерации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Грамота, благодарность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7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Медаль, нагрудный знак, звание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Итоговый балл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85728"/>
            <a:ext cx="7408333" cy="584043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внутренней и (или) внешней экспертизы являются основанием для принятия решения аттестационной комиссией о допуске ко второму этапу аттестации. Первый этап-оценка  материалов, отражающих  результативность работы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период. Максимальный балл -50, пороговое значение-25 баллов. Если работник не прошел первый этап  аттестации – не  достиг порогового значения  (набрал менее 25 баллов), то он не допускается к следующему этапу аттестации.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501121" cy="584043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Ответственный работник  за аттестацию в образовательной организации предоставляет оценочный лист  аттестационных материалов педагогических работников. Оценочный лист  аттестационных материалов педагогических работников представляется в  бумажном варианте  с подписями руководителя образовательной организации, начальника Управления образования,(для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кожунов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закрепленные печатью.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214290"/>
            <a:ext cx="8572560" cy="5911873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за достоверность информации,  изложенной в оценочном листе,   несет руководитель образовательной организации.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Аттестационная комиссия и специалисты, осуществляющие всесторонний анализ профессиональной деятельности педагогических работников получают сведения  по ссылке на  персональные страницы педагогических работников на официальных сайтах образовательных организаций, где размещены  сканированные документы, подтверждающие  достигнутые результаты в работе.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2067" y="285728"/>
            <a:ext cx="7700461" cy="58404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 ошибки  при формировании электронного 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Неверные ссылки на сайт педагога. Многие сайты либо не открываются, либо в день экспертизы отсутствуют и выкладываются позже, в связи с чем, приходится делать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проверять аттестуемых педагогов несколько раз;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Представленная информация на сайте педагога (электронного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не соответствует  критериям и показателям оценочного листа.</a:t>
            </a:r>
          </a:p>
          <a:p>
            <a:pPr algn="just"/>
            <a:endParaRPr lang="ru-RU" dirty="0" smtClean="0"/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1" y="214290"/>
            <a:ext cx="8715437" cy="591187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Типичные  ошибки  при формировании электронного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педагога: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 Отсутствие  подтверждающих документов.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Представленные педагогами электронное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зачастую не визуализируются, не читаемы. Плохое качества выставленных сканируемых аттестационных материалов, в связи с чем, приходится делать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 проводить внешнюю экспертизу аттестуемых педагогов  несколько  раз. 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3" y="214290"/>
            <a:ext cx="8715436" cy="591187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Выставляются аттестационные материалы не относящиеся к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межаттестационному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периоду;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Протоколы посещения и экспертные листы проведенных открытых уроков до 2017 года заполняются в экспертных листах,   утвержденных 13 января 2017 года, отсюда следует, что экспертный листы и протокол посещения урока оформлены формально;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85728"/>
            <a:ext cx="8786873" cy="5840435"/>
          </a:xfrm>
        </p:spPr>
        <p:txBody>
          <a:bodyPr/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качеством профессиональной деятельности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педагога  понимается степень удовлетворения потребностей и ожиданий всех участников образовательного процесса от предоставляемых образовательных услуг. Так результаты педагогической деятельности могут быть оценены разными социальными заказчиками - детьми, родителями, педагогами.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Желаем успешного прохождения  аттестации!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0801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качества профессиональной деятельности педагогических работников  может быть двух видов: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140968"/>
            <a:ext cx="3600400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внутренняя оценка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проводится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ответственным лицом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аттестации педагогических работников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140968"/>
            <a:ext cx="4067944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внешняя оценка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проводится специалисты, осуществляющие всесторонний анализ профессиональной деятельности педагогических работников</a:t>
            </a:r>
          </a:p>
        </p:txBody>
      </p:sp>
      <p:sp>
        <p:nvSpPr>
          <p:cNvPr id="5" name="Стрелка вниз 4"/>
          <p:cNvSpPr/>
          <p:nvPr/>
        </p:nvSpPr>
        <p:spPr>
          <a:xfrm rot="2255196">
            <a:off x="2656184" y="1458011"/>
            <a:ext cx="288032" cy="179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486584">
            <a:off x="5289620" y="1555517"/>
            <a:ext cx="288032" cy="1602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9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86766" cy="87609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Министерство образования и науки  Республики Тыва №28-д  от 13 января 2017г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создании  персональных страниц  педагогических работников  на официальных сайтах образовательных организаций»</a:t>
            </a: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endParaRPr lang="ru-RU" sz="1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38598" t="8661" r="20760" b="7398"/>
          <a:stretch>
            <a:fillRect/>
          </a:stretch>
        </p:blipFill>
        <p:spPr bwMode="auto">
          <a:xfrm>
            <a:off x="1357290" y="1142984"/>
            <a:ext cx="628654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15304" cy="114300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Оценочный  лист  педагогической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деятельности преподавателя,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мастера  производственного обучения  образовательных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организаций  среднего  профессионального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образования  (высшая категория)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(первая категория)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(титульный лист)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85720" y="1785928"/>
          <a:ext cx="8501121" cy="403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012"/>
                <a:gridCol w="7510109"/>
              </a:tblGrid>
              <a:tr h="35718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Наименования</a:t>
                      </a:r>
                      <a:endParaRPr lang="ru-RU" dirty="0"/>
                    </a:p>
                  </a:txBody>
                  <a:tcPr/>
                </a:tc>
              </a:tr>
              <a:tr h="34861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Фамилия Имя Отчество, год рождения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04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Образование, какое учреждение закончил, год окончания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916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работы (полное наименование учреждения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Должность (преподаваемый предмет)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Общий трудовой стаж, стаж педагогической работы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Стаж в данной должности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741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квалификационной категории, дата присвоения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741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Заявленная квалификационная категория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741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Ссылка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сайт педагога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7" y="428604"/>
            <a:ext cx="7429552" cy="607223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338328"/>
            <a:ext cx="7858180" cy="594819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 оценочного листа  педагогической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преподавателя,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мастера производственного обучения образовательных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организаций среднего профессионального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(высшая категория)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1.Продуктивность образовательной деятельности педагогического работника: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обучающимися образовательных программ по итогам мониторингов, проводимых организацией (справка от завуча);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Результаты освоения обучающимися образовательных программ по итогам мониторинга системы образования ( качество знаний);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2.Продуктивность деятельности педагогического работника по развитию обучающихся: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Результаты участия обучающихся во Всероссийской олимпиаде профессионального мастерства обучающихся по специальностям СПО;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предметной олимпиады, проводимой МОН РТ (для преподавателей общеобразовательных дисциплин);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Результаты участия в конкурсах, фестивалях,  в чемпионате  профессионального мастерства по стандартам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WorldSkillsRussia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7" y="428604"/>
            <a:ext cx="7429552" cy="6072230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15304" cy="601963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3.Продуктивность личного вклада педагогического работника в повышение качества образования: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первого  открытого урока от МО муниципального уровня);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второго открытого урока  от МО муниципального уровня);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третьего открытого урока  от МО муниципального уровня);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четвертого открытого урока  от МО муниципального уровня);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 пятого открытого урока от МО муниципального уровня)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Участие педагогического работника в профессиональных конкурсах (призовые места);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-Участие в проектах  и программах в области образования;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Экспертная деятельность (работа в комиссиях  в качестве эксперта, аттестации педагогических работников);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Обобщение и распространение педагогического опыта в рамках курсов повышения квалификации: открытые уроки, мастер-классы, внеклассные мероприятия);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Выступления на научно-практических конференциях, педагогических чтениях,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фестивалях;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Профессиональный рост педагога (повышение квалификации по профилю педагогической деятельности);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Педагогическое наставничество.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35322" cy="631162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 критериями внутренней  оценки качества профессиональной деятельности: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Продуктивность образовательной деятельности педагогического работника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 №1: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Оценивание по показателю 1 осуществляется путем определения баллов. Максимальный балл – 10 баллов.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Подтверждающий  документ: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Справка от заместителя директора по УВР с печатью по итогам мониторингов.</a:t>
            </a:r>
          </a:p>
          <a:p>
            <a:pPr lvl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857364"/>
          <a:ext cx="857256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643074"/>
                <a:gridCol w="791872"/>
                <a:gridCol w="1525625"/>
                <a:gridCol w="2397412"/>
              </a:tblGrid>
              <a:tr h="35432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 заполняется ответственным работником)</a:t>
                      </a:r>
                      <a:endParaRPr lang="ru-RU" sz="12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5(заполняется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экспертами)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702">
                <a:tc rowSpan="4"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освоения обучающимися образовательных программ по итогам мониторингов, проводимых организацией (справка от завуча).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Отрицательная динамика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Стабильная динамика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Положительная динамика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1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1018</TotalTime>
  <Words>1989</Words>
  <Application>Microsoft Office PowerPoint</Application>
  <PresentationFormat>Экран (4:3)</PresentationFormat>
  <Paragraphs>633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Волна</vt:lpstr>
      <vt:lpstr>Слайд 1</vt:lpstr>
      <vt:lpstr>Слайд 2</vt:lpstr>
      <vt:lpstr>Слайд 3</vt:lpstr>
      <vt:lpstr>Слайд 4</vt:lpstr>
      <vt:lpstr>Приказ Министерство образования и науки  Республики Тыва №28-д  от 13 января 2017г «О создании  персональных страниц  педагогических работников  на официальных сайтах образовательных организаций» </vt:lpstr>
      <vt:lpstr>             Оценочный  лист  педагогической деятельности преподавателя,  мастера  производственного обучения  образовательных организаций  среднего  профессионального  образования  (высшая категория)        (первая категория) (титульный лист)     </vt:lpstr>
      <vt:lpstr>                       Критерии  оценочного листа  педагогической деятельности преподавателя,  мастера производственного обучения образовательных организаций среднего профессионального  образования (высшая категория)  1.Продуктивность образовательной деятельности педагогического работника: - Результаты освоения обучающимися образовательных программ по итогам мониторингов, проводимых организацией (справка от завуча); - Результаты освоения обучающимися образовательных программ по итогам мониторинга системы образования ( качество знаний); 2.Продуктивность деятельности педагогического работника по развитию обучающихся: - Результаты участия обучающихся во Всероссийской олимпиаде профессионального мастерства обучающихся по специальностям СПО; - Результаты предметной олимпиады, проводимой МОН РТ (для преподавателей общеобразовательных дисциплин); -  Результаты участия в конкурсах, фестивалях,  в чемпионате  профессионального мастерства по стандартам WorldSkillsRussia;                        </vt:lpstr>
      <vt:lpstr>                      3.Продуктивность личного вклада педагогического работника в повышение качества образования: 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первого  открытого урока от МО муниципального уровня); 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второго открытого урока  от МО муниципального уровня); 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третьего открытого урока  от МО муниципального уровня); 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четвертого открытого урока  от МО муниципального уровня); - Совершенствование методов обучения и воспитания через проведение  открытых уроков/занятий на МО муниципального уровня (экспертный лист  оценивания, протокол посещения  пятого открытого урока от МО муниципального уровня) - Участие педагогического работника в профессиональных конкурсах (призовые места); -Участие в проектах  и программах в области образования; - Экспертная деятельность (работа в комиссиях  в качестве эксперта, аттестации педагогических работников);  - Обобщение и распространение педагогического опыта в рамках курсов повышения квалификации: открытые уроки, мастер-классы, внеклассные мероприятия);  - Выступления на научно-практических конференциях, педагогических чтениях, фестивалях;  -  Профессиональный рост педагога (повышение квалификации по профилю педагогической деятельности);  - Педагогическое наставничество.                    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kaftuv</dc:creator>
  <cp:lastModifiedBy>Aziana</cp:lastModifiedBy>
  <cp:revision>151</cp:revision>
  <dcterms:created xsi:type="dcterms:W3CDTF">2019-01-22T05:52:33Z</dcterms:created>
  <dcterms:modified xsi:type="dcterms:W3CDTF">2019-10-03T02:47:53Z</dcterms:modified>
</cp:coreProperties>
</file>