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94EA-535C-48B4-9DD0-FBED701E46A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7D9D-1C6E-427A-8522-0D57C6314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7953" y="4766705"/>
            <a:ext cx="3543300" cy="8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65205"/>
            <a:ext cx="91440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8821" y="3703669"/>
            <a:ext cx="1358899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323676"/>
            <a:ext cx="91440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180551"/>
            <a:ext cx="91440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64975" y="2450800"/>
            <a:ext cx="3289299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68163" y="855086"/>
            <a:ext cx="8407673" cy="915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6000" b="1" i="0" u="none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ТЕМА: Страхование</a:t>
            </a:r>
            <a:endParaRPr lang="ru-RU" sz="5400" b="1" i="0" u="none" strike="noStrike" cap="none" dirty="0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59044" y="5729989"/>
            <a:ext cx="3576852" cy="1113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dirty="0" smtClean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УРОК </a:t>
            </a:r>
            <a:endParaRPr lang="ru-RU" sz="1800" dirty="0">
              <a:solidFill>
                <a:srgbClr val="3497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200"/>
              </a:spcBef>
              <a:buSzPct val="25000"/>
              <a:buNone/>
            </a:pPr>
            <a:r>
              <a:rPr lang="ru-RU" sz="1800" dirty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 ответственном </a:t>
            </a:r>
            <a:br>
              <a:rPr lang="ru-RU" sz="1800" dirty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800" dirty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потребительском </a:t>
            </a:r>
            <a:br>
              <a:rPr lang="ru-RU" sz="1800" dirty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800" dirty="0">
                <a:solidFill>
                  <a:srgbClr val="3497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поведении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007846" y="3206665"/>
            <a:ext cx="5155403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уверенности в будущем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090741" y="4363351"/>
            <a:ext cx="3608458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страховать свои риски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127817" y="5514546"/>
            <a:ext cx="295282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самое важное о страховании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4832" y="3564925"/>
            <a:ext cx="31623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13575" y="4791762"/>
            <a:ext cx="7620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05982" y="2261325"/>
            <a:ext cx="1232338" cy="919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771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3. Приведите </a:t>
            </a:r>
            <a:r>
              <a:rPr lang="ru-RU" sz="3200" dirty="0"/>
              <a:t>дополнительные аргументы </a:t>
            </a:r>
            <a:r>
              <a:rPr lang="ru-RU" sz="3200" dirty="0" smtClean="0"/>
              <a:t>против </a:t>
            </a:r>
            <a:r>
              <a:rPr lang="ru-RU" sz="3200" dirty="0"/>
              <a:t>покупки полиса страхования </a:t>
            </a:r>
            <a:r>
              <a:rPr lang="ru-RU" sz="3200" dirty="0" smtClean="0"/>
              <a:t>жизни: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57820"/>
              </p:ext>
            </p:extLst>
          </p:nvPr>
        </p:nvGraphicFramePr>
        <p:xfrm>
          <a:off x="251520" y="1412776"/>
          <a:ext cx="8712968" cy="5007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Против покупки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полиса «Страхование жизни»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Потеря части уплаченных взносов при досрочном расторжении договора страхователем. Страховщик выплатит выкупную сумму, размер которой зависит от фактического срока действия соглашения.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страхования жизни не защищены государственной программой страхования, как банковские вклады. В случае отзыва лицензии у страховой компании или признания её банкротом.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последнее время в страховом бизнесе активизировались мошенники. Продают поддельные страховые полюса.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4. </a:t>
            </a:r>
            <a:r>
              <a:rPr lang="ru-RU" sz="3200" dirty="0"/>
              <a:t>Д</a:t>
            </a:r>
            <a:r>
              <a:rPr lang="ru-RU" sz="3200" dirty="0" smtClean="0"/>
              <a:t>ругие </a:t>
            </a:r>
            <a:r>
              <a:rPr lang="ru-RU" sz="3200" dirty="0"/>
              <a:t>способы решения проблемы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00415"/>
              </p:ext>
            </p:extLst>
          </p:nvPr>
        </p:nvGraphicFramePr>
        <p:xfrm>
          <a:off x="251520" y="1412776"/>
          <a:ext cx="8712968" cy="21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Способы решения проблемы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6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4. </a:t>
            </a:r>
            <a:r>
              <a:rPr lang="ru-RU" sz="3200" dirty="0"/>
              <a:t>Д</a:t>
            </a:r>
            <a:r>
              <a:rPr lang="ru-RU" sz="3200" dirty="0" smtClean="0"/>
              <a:t>ругие </a:t>
            </a:r>
            <a:r>
              <a:rPr lang="ru-RU" sz="3200" dirty="0"/>
              <a:t>способы решения проблемы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52"/>
              </p:ext>
            </p:extLst>
          </p:nvPr>
        </p:nvGraphicFramePr>
        <p:xfrm>
          <a:off x="251520" y="1412776"/>
          <a:ext cx="8712968" cy="372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Способы решения проблемы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депозитного или накопительного счета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собственного бизнеса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Инвестировать деньги в покупку драгоценных металлов (золото, серебро, платина, палладий)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Инвестировать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деньги в ценные бумаги – акции или облигации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829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4032"/>
          <a:stretch/>
        </p:blipFill>
        <p:spPr bwMode="auto">
          <a:xfrm>
            <a:off x="0" y="188640"/>
            <a:ext cx="9144000" cy="65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6"/>
                </a:solidFill>
              </a:rPr>
              <a:t>Задание: Сопоставьте термины и определения</a:t>
            </a:r>
            <a:br>
              <a:rPr lang="ru-RU" sz="4800" b="1" dirty="0">
                <a:solidFill>
                  <a:schemeClr val="accent6"/>
                </a:solidFill>
              </a:rPr>
            </a:br>
            <a:endParaRPr lang="ru-RU" sz="48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87112"/>
              </p:ext>
            </p:extLst>
          </p:nvPr>
        </p:nvGraphicFramePr>
        <p:xfrm>
          <a:off x="323528" y="1988840"/>
          <a:ext cx="820891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792"/>
                <a:gridCol w="1025792"/>
                <a:gridCol w="1025792"/>
                <a:gridCol w="1025792"/>
                <a:gridCol w="1025792"/>
                <a:gridCol w="1026650"/>
                <a:gridCol w="1026650"/>
                <a:gridCol w="1026650"/>
              </a:tblGrid>
              <a:tr h="0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1</a:t>
                      </a:r>
                      <a:endParaRPr lang="ru-RU" sz="6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2</a:t>
                      </a:r>
                      <a:endParaRPr lang="ru-RU" sz="6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3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4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5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6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7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8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Д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В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Е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Ж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А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З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>
                          <a:effectLst/>
                        </a:rPr>
                        <a:t>Б</a:t>
                      </a:r>
                      <a:endParaRPr lang="ru-RU" sz="6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Г</a:t>
                      </a:r>
                      <a:endParaRPr lang="ru-RU" sz="6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5166320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/>
                </a:solidFill>
              </a:rPr>
              <a:t>Система оценивая: 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0-1 ошибка «5»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2-3 ошибки «4»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4-5 ошибок «3»</a:t>
            </a:r>
          </a:p>
          <a:p>
            <a:r>
              <a:rPr lang="ru-RU" sz="3200" b="1" dirty="0" smtClean="0">
                <a:solidFill>
                  <a:schemeClr val="accent6"/>
                </a:solidFill>
              </a:rPr>
              <a:t>6-8 ошибок «2»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9" t="45455" r="13353" b="29167"/>
          <a:stretch/>
        </p:blipFill>
        <p:spPr bwMode="auto">
          <a:xfrm>
            <a:off x="-3689" y="0"/>
            <a:ext cx="9212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35292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ЗДОРОВЬЕ ЗА ДЕНЬГИ НЕ КУПИШЬ!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t="25379" r="10937" b="18940"/>
          <a:stretch/>
        </p:blipFill>
        <p:spPr bwMode="auto">
          <a:xfrm>
            <a:off x="-1" y="-27384"/>
            <a:ext cx="9144001" cy="636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832" y="5934670"/>
            <a:ext cx="9292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КЕЙС «СТРАХОВАНИЕ ЖИЗНИ»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7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Какие аргументы «за» и «против» страхования жизни, приведённые в кейсе, кажутся вам наиболее важными?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11698"/>
              </p:ext>
            </p:extLst>
          </p:nvPr>
        </p:nvGraphicFramePr>
        <p:xfrm>
          <a:off x="251520" y="908720"/>
          <a:ext cx="85689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«ЗА»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«ПРОТИВ»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1. Какие </a:t>
            </a:r>
            <a:r>
              <a:rPr lang="ru-RU" sz="2400" dirty="0"/>
              <a:t>аргументы «за» и «против» страхования жизни, приведённые в кейсе, кажутся вам наиболее важными?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89903"/>
              </p:ext>
            </p:extLst>
          </p:nvPr>
        </p:nvGraphicFramePr>
        <p:xfrm>
          <a:off x="251520" y="908720"/>
          <a:ext cx="8568952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«ЗА»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«ПРОТИВ»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Друг семьи сломал ногу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Вера не была готова к такому повороту событий.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может оказаться на его месте.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 казалось кощунством вообще говорить на эту тему, тем более обсуждать «подходящие условия» при потере кормильца.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и вообще, все под Богом ходим!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год страховые деньги сгора­ют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 кажется, что избавить семью от риска нищенского будущего может только страхование жизни.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Такой полис не покрывает всех рисков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со мной что-то случится, вы полу­чите денежную компенсацию.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Экстремальный вид спорта и не входит в перечень страховых случаев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надо будет надеяться на помощь друзей.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Страхование жизни не поможет в случае безработицы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Созда­ния резерва на чёрный день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Нашёл страховку всего за 1% от страховой суммы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89903"/>
              </p:ext>
            </p:extLst>
          </p:nvPr>
        </p:nvGraphicFramePr>
        <p:xfrm>
          <a:off x="179512" y="908720"/>
          <a:ext cx="8568952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«ЗА»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«ПРОТИВ»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Друг семьи сломал ногу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Вера не была готова к такому повороту событий.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может оказаться на его месте.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 казалось кощунством вообще говорить на эту тему, тем более обсуждать «подходящие условия» при потере кормильца.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и вообще, все под Богом ходим!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год страховые деньги сгора­ют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 кажется, что избавить семью от риска нищенского будущего может только страхование жизни.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Такой полис не покрывает всех рисков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со мной что-то случится, вы полу­чите денежную компенсацию.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Экстремальный вид спорта и не входит в перечень страховых случаев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надо будет надеяться на помощь друзей.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Страхование жизни не поможет в случае безработицы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Созда­ния резерва на чёрный день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Нашёл страховку всего за 1% от страховой суммы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2. Приведите </a:t>
            </a:r>
            <a:r>
              <a:rPr lang="ru-RU" sz="3200" dirty="0"/>
              <a:t>дополнительные аргументы в пользу покупки полиса страхования </a:t>
            </a:r>
            <a:r>
              <a:rPr lang="ru-RU" sz="3200" dirty="0" smtClean="0"/>
              <a:t>жизни: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39884"/>
              </p:ext>
            </p:extLst>
          </p:nvPr>
        </p:nvGraphicFramePr>
        <p:xfrm>
          <a:off x="251520" y="1412776"/>
          <a:ext cx="8712968" cy="352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Покупка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полиса «Страхование жизни»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2. Приведите </a:t>
            </a:r>
            <a:r>
              <a:rPr lang="ru-RU" sz="3200" dirty="0"/>
              <a:t>дополнительные аргументы в пользу покупки полиса страхования </a:t>
            </a:r>
            <a:r>
              <a:rPr lang="ru-RU" sz="3200" dirty="0" smtClean="0"/>
              <a:t>жизни: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70249"/>
              </p:ext>
            </p:extLst>
          </p:nvPr>
        </p:nvGraphicFramePr>
        <p:xfrm>
          <a:off x="251520" y="1412776"/>
          <a:ext cx="8712968" cy="527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Покупка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полиса «Страхование жизни»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по рисковым событиям не облагаются налогами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Страховые выплаты в случае смерти не включаются в наследство — их получит только тот человек, которого вы указали. 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Полисы страхования — не имущество, поэтому на них не может быть наложено взыскание со стороны третьих лиц. Их нельзя конфисковать, арестовать или, например, разделить при разводе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Обеспечиваете финансовую подушку безопасности для близких на случай, если с вами что-то случится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3. Приведите </a:t>
            </a:r>
            <a:r>
              <a:rPr lang="ru-RU" sz="3200" dirty="0"/>
              <a:t>дополнительные аргументы </a:t>
            </a:r>
            <a:r>
              <a:rPr lang="ru-RU" sz="3200" dirty="0" smtClean="0"/>
              <a:t>против </a:t>
            </a:r>
            <a:r>
              <a:rPr lang="ru-RU" sz="3200" dirty="0"/>
              <a:t>покупки полиса страхования </a:t>
            </a:r>
            <a:r>
              <a:rPr lang="ru-RU" sz="3200" dirty="0" smtClean="0"/>
              <a:t>жизни: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71609"/>
              </p:ext>
            </p:extLst>
          </p:nvPr>
        </p:nvGraphicFramePr>
        <p:xfrm>
          <a:off x="251520" y="1412776"/>
          <a:ext cx="8712968" cy="21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4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Против покупки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полиса «Страхование жизни»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9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584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Задание: Сопоставьте термины и определения </vt:lpstr>
      <vt:lpstr>Презентация PowerPoint</vt:lpstr>
      <vt:lpstr>Презентация PowerPoint</vt:lpstr>
      <vt:lpstr>Какие аргументы «за» и «против» страхования жизни, приведённые в кейсе, кажутся вам наиболее важными?</vt:lpstr>
      <vt:lpstr>1. Какие аргументы «за» и «против» страхования жизни, приведённые в кейсе, кажутся вам наиболее важными?</vt:lpstr>
      <vt:lpstr>2. Приведите дополнительные аргументы в пользу покупки полиса страхования жизни:</vt:lpstr>
      <vt:lpstr>2. Приведите дополнительные аргументы в пользу покупки полиса страхования жизни:</vt:lpstr>
      <vt:lpstr>3. Приведите дополнительные аргументы против покупки полиса страхования жизни:</vt:lpstr>
      <vt:lpstr>3. Приведите дополнительные аргументы против покупки полиса страхования жизни:</vt:lpstr>
      <vt:lpstr>4. Другие способы решения проблемы:</vt:lpstr>
      <vt:lpstr>4. Другие способы решения проблемы: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Васильевна К</dc:creator>
  <cp:lastModifiedBy>User</cp:lastModifiedBy>
  <cp:revision>15</cp:revision>
  <dcterms:created xsi:type="dcterms:W3CDTF">2023-02-13T06:09:42Z</dcterms:created>
  <dcterms:modified xsi:type="dcterms:W3CDTF">2023-02-14T08:31:18Z</dcterms:modified>
</cp:coreProperties>
</file>